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79" r:id="rId4"/>
    <p:sldId id="258" r:id="rId5"/>
    <p:sldId id="276" r:id="rId6"/>
    <p:sldId id="257" r:id="rId7"/>
    <p:sldId id="260" r:id="rId8"/>
    <p:sldId id="261" r:id="rId9"/>
    <p:sldId id="262" r:id="rId10"/>
    <p:sldId id="268" r:id="rId11"/>
    <p:sldId id="269" r:id="rId12"/>
    <p:sldId id="263" r:id="rId13"/>
    <p:sldId id="264" r:id="rId14"/>
    <p:sldId id="266" r:id="rId15"/>
    <p:sldId id="265" r:id="rId16"/>
    <p:sldId id="267" r:id="rId17"/>
    <p:sldId id="277" r:id="rId18"/>
    <p:sldId id="270" r:id="rId19"/>
    <p:sldId id="271" r:id="rId20"/>
    <p:sldId id="275" r:id="rId21"/>
    <p:sldId id="272" r:id="rId22"/>
    <p:sldId id="273" r:id="rId23"/>
    <p:sldId id="274" r:id="rId24"/>
    <p:sldId id="280" r:id="rId2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84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98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37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92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98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9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78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36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19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4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EC09-DADD-6B4A-A86D-21C07DB2DAD8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D47-5F63-7343-9F2A-D0FC7107F2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74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fld id="{CBF7EC09-DADD-6B4A-A86D-21C07DB2DAD8}" type="datetimeFigureOut">
              <a:rPr lang="it-IT" smtClean="0"/>
              <a:pPr/>
              <a:t>11/05/17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fld id="{2C697D47-5F63-7343-9F2A-D0FC7107F213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9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 New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 New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 New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 New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 New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98469"/>
          </a:xfrm>
        </p:spPr>
        <p:txBody>
          <a:bodyPr>
            <a:normAutofit/>
          </a:bodyPr>
          <a:lstStyle/>
          <a:p>
            <a:r>
              <a:rPr lang="it-IT" dirty="0" smtClean="0"/>
              <a:t>Gli indicatori per guidare i sistemi dedicati allo sviluppo agonistico giovanile.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964887"/>
            <a:ext cx="6400800" cy="647112"/>
          </a:xfrm>
        </p:spPr>
        <p:txBody>
          <a:bodyPr>
            <a:normAutofit/>
          </a:bodyPr>
          <a:lstStyle/>
          <a:p>
            <a:r>
              <a:rPr lang="it-IT" dirty="0" smtClean="0"/>
              <a:t>Dott. Maurizio Cevoli</a:t>
            </a:r>
          </a:p>
        </p:txBody>
      </p:sp>
      <p:pic>
        <p:nvPicPr>
          <p:cNvPr id="4" name="Immagine 3" descr="ttp://www.stellealmeritosportivo.it/images/links/aon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56" y="479674"/>
            <a:ext cx="2120265" cy="764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ttp://accademiamaestridellosport.newsocial.org/wp-content/uploads/2014/02/hdemia_logohead0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42" y="479675"/>
            <a:ext cx="1252054" cy="863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654"/>
          </a:xfrm>
        </p:spPr>
        <p:txBody>
          <a:bodyPr>
            <a:normAutofit/>
          </a:bodyPr>
          <a:lstStyle/>
          <a:p>
            <a:r>
              <a:rPr lang="it-IT" dirty="0" smtClean="0"/>
              <a:t>Cosa osservare?</a:t>
            </a:r>
            <a:endParaRPr lang="it-IT" dirty="0"/>
          </a:p>
        </p:txBody>
      </p:sp>
      <p:pic>
        <p:nvPicPr>
          <p:cNvPr id="23" name="Immagine 22" descr="ttps://static6.depositphotos.com/1107463/608/i/450/depositphotos_6083005-stock-photo-aircraft-control-pan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174292"/>
            <a:ext cx="3257070" cy="221203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ruppo 23"/>
          <p:cNvGrpSpPr/>
          <p:nvPr/>
        </p:nvGrpSpPr>
        <p:grpSpPr>
          <a:xfrm>
            <a:off x="424434" y="4856384"/>
            <a:ext cx="8207439" cy="1506637"/>
            <a:chOff x="424434" y="4856384"/>
            <a:chExt cx="8207439" cy="1506637"/>
          </a:xfrm>
        </p:grpSpPr>
        <p:sp>
          <p:nvSpPr>
            <p:cNvPr id="25" name="Rettangolo 24"/>
            <p:cNvSpPr/>
            <p:nvPr/>
          </p:nvSpPr>
          <p:spPr>
            <a:xfrm>
              <a:off x="424434" y="4861012"/>
              <a:ext cx="518905" cy="25943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14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424434" y="532747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987596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1581377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2175158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2768939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3362720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3956501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4550282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5144063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5737844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6" name="Rettangolo 35"/>
            <p:cNvSpPr/>
            <p:nvPr/>
          </p:nvSpPr>
          <p:spPr>
            <a:xfrm>
              <a:off x="6331625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7" name="Rettangolo 36"/>
            <p:cNvSpPr/>
            <p:nvPr/>
          </p:nvSpPr>
          <p:spPr>
            <a:xfrm>
              <a:off x="6925406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7519187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8112968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8099618" y="4861012"/>
              <a:ext cx="518905" cy="2594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27</a:t>
              </a:r>
              <a:endParaRPr lang="it-IT" dirty="0"/>
            </a:p>
          </p:txBody>
        </p:sp>
        <p:sp>
          <p:nvSpPr>
            <p:cNvPr id="41" name="Freccia destra 40"/>
            <p:cNvSpPr/>
            <p:nvPr/>
          </p:nvSpPr>
          <p:spPr>
            <a:xfrm>
              <a:off x="1119743" y="4861012"/>
              <a:ext cx="2761882" cy="25943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Freccia destra 41"/>
            <p:cNvSpPr/>
            <p:nvPr/>
          </p:nvSpPr>
          <p:spPr>
            <a:xfrm>
              <a:off x="3973646" y="4856384"/>
              <a:ext cx="4064445" cy="26406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3" name="Ovale 42"/>
          <p:cNvSpPr/>
          <p:nvPr/>
        </p:nvSpPr>
        <p:spPr>
          <a:xfrm>
            <a:off x="150209" y="4137330"/>
            <a:ext cx="4042000" cy="2375892"/>
          </a:xfrm>
          <a:prstGeom prst="ellipse">
            <a:avLst/>
          </a:prstGeom>
          <a:noFill/>
          <a:ln w="5715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reccia giù 46"/>
          <p:cNvSpPr/>
          <p:nvPr/>
        </p:nvSpPr>
        <p:spPr>
          <a:xfrm>
            <a:off x="860290" y="3509221"/>
            <a:ext cx="518905" cy="764655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06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654"/>
          </a:xfrm>
        </p:spPr>
        <p:txBody>
          <a:bodyPr>
            <a:normAutofit/>
          </a:bodyPr>
          <a:lstStyle/>
          <a:p>
            <a:r>
              <a:rPr lang="it-IT" dirty="0" smtClean="0"/>
              <a:t>Perché osservarlo?</a:t>
            </a:r>
            <a:endParaRPr lang="it-IT" dirty="0"/>
          </a:p>
        </p:txBody>
      </p:sp>
      <p:pic>
        <p:nvPicPr>
          <p:cNvPr id="23" name="Immagine 22" descr="ttps://static6.depositphotos.com/1107463/608/i/450/depositphotos_6083005-stock-photo-aircraft-control-pan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31" y="1174292"/>
            <a:ext cx="3257070" cy="221203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ruppo 23"/>
          <p:cNvGrpSpPr/>
          <p:nvPr/>
        </p:nvGrpSpPr>
        <p:grpSpPr>
          <a:xfrm>
            <a:off x="424434" y="4856384"/>
            <a:ext cx="8207439" cy="1506637"/>
            <a:chOff x="424434" y="4856384"/>
            <a:chExt cx="8207439" cy="1506637"/>
          </a:xfrm>
        </p:grpSpPr>
        <p:sp>
          <p:nvSpPr>
            <p:cNvPr id="25" name="Rettangolo 24"/>
            <p:cNvSpPr/>
            <p:nvPr/>
          </p:nvSpPr>
          <p:spPr>
            <a:xfrm>
              <a:off x="424434" y="4861012"/>
              <a:ext cx="518905" cy="25943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14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424434" y="532747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987596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1581377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2175158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2768939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3362720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3956501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4550282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5144063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5737844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6" name="Rettangolo 35"/>
            <p:cNvSpPr/>
            <p:nvPr/>
          </p:nvSpPr>
          <p:spPr>
            <a:xfrm>
              <a:off x="6331625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7" name="Rettangolo 36"/>
            <p:cNvSpPr/>
            <p:nvPr/>
          </p:nvSpPr>
          <p:spPr>
            <a:xfrm>
              <a:off x="6925406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7519187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8112968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8099618" y="4861012"/>
              <a:ext cx="518905" cy="2594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27</a:t>
              </a:r>
              <a:endParaRPr lang="it-IT" dirty="0"/>
            </a:p>
          </p:txBody>
        </p:sp>
        <p:sp>
          <p:nvSpPr>
            <p:cNvPr id="41" name="Freccia destra 40"/>
            <p:cNvSpPr/>
            <p:nvPr/>
          </p:nvSpPr>
          <p:spPr>
            <a:xfrm>
              <a:off x="1119743" y="4861012"/>
              <a:ext cx="2761882" cy="25943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Freccia destra 41"/>
            <p:cNvSpPr/>
            <p:nvPr/>
          </p:nvSpPr>
          <p:spPr>
            <a:xfrm>
              <a:off x="3973646" y="4856384"/>
              <a:ext cx="4064445" cy="26406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3" name="Ovale 42"/>
          <p:cNvSpPr/>
          <p:nvPr/>
        </p:nvSpPr>
        <p:spPr>
          <a:xfrm>
            <a:off x="2883406" y="4355803"/>
            <a:ext cx="2032539" cy="1231110"/>
          </a:xfrm>
          <a:prstGeom prst="ellipse">
            <a:avLst/>
          </a:prstGeom>
          <a:noFill/>
          <a:ln w="5715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giù 2"/>
          <p:cNvSpPr/>
          <p:nvPr/>
        </p:nvSpPr>
        <p:spPr>
          <a:xfrm>
            <a:off x="3755228" y="3386330"/>
            <a:ext cx="385842" cy="969473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62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tasso di produttività lorda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211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Il </a:t>
            </a:r>
            <a:r>
              <a:rPr lang="it-IT" b="1" dirty="0" smtClean="0"/>
              <a:t>TPL</a:t>
            </a:r>
            <a:r>
              <a:rPr lang="it-IT" dirty="0" smtClean="0"/>
              <a:t> </a:t>
            </a:r>
            <a:r>
              <a:rPr lang="it-IT" dirty="0"/>
              <a:t>dovrebbe essere considerata la misura di </a:t>
            </a:r>
            <a:r>
              <a:rPr lang="it-IT" b="1" dirty="0" smtClean="0"/>
              <a:t>come varia</a:t>
            </a:r>
            <a:r>
              <a:rPr lang="it-IT" dirty="0" smtClean="0"/>
              <a:t> la capacità </a:t>
            </a:r>
            <a:r>
              <a:rPr lang="it-IT" dirty="0"/>
              <a:t>del sistema federale (nell'ambito di un settore sportivo) di essere presente sul palcoscenico internazionale: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433817" y="3895838"/>
            <a:ext cx="6185899" cy="1200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i-FI" sz="2400" dirty="0" smtClean="0">
                <a:latin typeface="Times New Roman"/>
                <a:cs typeface="Times New Roman"/>
              </a:rPr>
              <a:t>		</a:t>
            </a:r>
            <a:r>
              <a:rPr lang="fi-FI" sz="2400" dirty="0" err="1" smtClean="0">
                <a:latin typeface="Times New Roman"/>
                <a:cs typeface="Times New Roman"/>
              </a:rPr>
              <a:t>Acon(t</a:t>
            </a:r>
            <a:r>
              <a:rPr lang="fi-FI" sz="2400" dirty="0" smtClean="0">
                <a:latin typeface="Times New Roman"/>
                <a:cs typeface="Times New Roman"/>
              </a:rPr>
              <a:t>)	</a:t>
            </a:r>
          </a:p>
          <a:p>
            <a:pPr algn="ctr"/>
            <a:r>
              <a:rPr lang="fi-FI" sz="2400" dirty="0" err="1" smtClean="0">
                <a:latin typeface="Times New Roman"/>
                <a:cs typeface="Times New Roman"/>
              </a:rPr>
              <a:t>TPL(t</a:t>
            </a:r>
            <a:r>
              <a:rPr lang="fi-FI" sz="2400" dirty="0" smtClean="0">
                <a:latin typeface="Times New Roman"/>
                <a:cs typeface="Times New Roman"/>
              </a:rPr>
              <a:t>)	=	--------------------------- 	x 100</a:t>
            </a:r>
          </a:p>
          <a:p>
            <a:pPr algn="ctr"/>
            <a:r>
              <a:rPr lang="fi-FI" sz="2400" dirty="0" smtClean="0">
                <a:latin typeface="Times New Roman"/>
                <a:cs typeface="Times New Roman"/>
              </a:rPr>
              <a:t>		</a:t>
            </a:r>
            <a:r>
              <a:rPr lang="fi-FI" sz="2400" dirty="0" err="1" smtClean="0">
                <a:latin typeface="Times New Roman"/>
                <a:cs typeface="Times New Roman"/>
              </a:rPr>
              <a:t>Agonisti</a:t>
            </a:r>
            <a:r>
              <a:rPr lang="fi-FI" sz="2400" dirty="0" smtClean="0">
                <a:latin typeface="Times New Roman"/>
                <a:cs typeface="Times New Roman"/>
              </a:rPr>
              <a:t> (t-1)	</a:t>
            </a:r>
            <a:endParaRPr lang="fi-FI" sz="2400" dirty="0">
              <a:latin typeface="Times New Roman"/>
              <a:cs typeface="Times New Roman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0646" y="5569494"/>
            <a:ext cx="8616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>
                <a:latin typeface="Times New Roman"/>
                <a:cs typeface="Times New Roman"/>
              </a:rPr>
              <a:t>ACon</a:t>
            </a:r>
            <a:r>
              <a:rPr lang="it-IT" sz="1400" baseline="-25000" dirty="0" err="1">
                <a:latin typeface="Times New Roman"/>
                <a:cs typeface="Times New Roman"/>
              </a:rPr>
              <a:t>t</a:t>
            </a:r>
            <a:r>
              <a:rPr lang="it-IT" sz="1400" dirty="0">
                <a:latin typeface="Times New Roman"/>
                <a:cs typeface="Times New Roman"/>
              </a:rPr>
              <a:t> = totale dei convocati nell'anno per uno o più eventi GO, CM, Coppa del Mondo, CE</a:t>
            </a:r>
            <a:r>
              <a:rPr lang="it-IT" sz="1400" dirty="0" smtClean="0">
                <a:latin typeface="Times New Roman"/>
                <a:cs typeface="Times New Roman"/>
              </a:rPr>
              <a:t>.</a:t>
            </a:r>
          </a:p>
          <a:p>
            <a:endParaRPr lang="it-IT" sz="1400" dirty="0">
              <a:latin typeface="Times New Roman"/>
              <a:cs typeface="Times New Roman"/>
            </a:endParaRPr>
          </a:p>
          <a:p>
            <a:r>
              <a:rPr lang="it-IT" sz="1400" dirty="0">
                <a:latin typeface="Times New Roman"/>
                <a:cs typeface="Times New Roman"/>
              </a:rPr>
              <a:t>Agonisti</a:t>
            </a:r>
            <a:r>
              <a:rPr lang="it-IT" sz="1400" baseline="-25000" dirty="0">
                <a:latin typeface="Times New Roman"/>
                <a:cs typeface="Times New Roman"/>
              </a:rPr>
              <a:t>t-1</a:t>
            </a:r>
            <a:r>
              <a:rPr lang="it-IT" sz="1400" dirty="0">
                <a:latin typeface="Times New Roman"/>
                <a:cs typeface="Times New Roman"/>
              </a:rPr>
              <a:t> = totale dei tesserati nelle categorie assolute che nell'anno precedente abbiano partecipato ad almeno una competizione federale (dal livello regionale in su).</a:t>
            </a:r>
            <a:r>
              <a:rPr lang="it-IT" sz="1400" dirty="0" smtClean="0">
                <a:effectLst/>
                <a:latin typeface="Times New Roman"/>
                <a:cs typeface="Times New Roman"/>
              </a:rPr>
              <a:t> </a:t>
            </a:r>
            <a:endParaRPr lang="it-IT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8173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p</a:t>
            </a:r>
            <a:r>
              <a:rPr lang="it-IT" b="1" dirty="0" smtClean="0">
                <a:solidFill>
                  <a:srgbClr val="FF0000"/>
                </a:solidFill>
              </a:rPr>
              <a:t>roduttività a livello giovanile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89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Il </a:t>
            </a:r>
            <a:r>
              <a:rPr lang="it-IT" b="1" dirty="0" smtClean="0"/>
              <a:t>TPG</a:t>
            </a:r>
            <a:r>
              <a:rPr lang="it-IT" dirty="0" smtClean="0"/>
              <a:t> rappresenta </a:t>
            </a:r>
            <a:r>
              <a:rPr lang="it-IT" dirty="0"/>
              <a:t>la </a:t>
            </a:r>
            <a:r>
              <a:rPr lang="it-IT" dirty="0" smtClean="0"/>
              <a:t>capacità (di un </a:t>
            </a:r>
            <a:r>
              <a:rPr lang="it-IT" dirty="0"/>
              <a:t>settore sportivo) di </a:t>
            </a:r>
            <a:r>
              <a:rPr lang="it-IT" dirty="0" smtClean="0"/>
              <a:t>mettere a disposizione giovani atleti di livello internazionale: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433817" y="3895838"/>
            <a:ext cx="6185899" cy="1200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i-FI" sz="2400" dirty="0" smtClean="0">
                <a:latin typeface="Times New Roman"/>
                <a:cs typeface="Times New Roman"/>
              </a:rPr>
              <a:t>		</a:t>
            </a:r>
            <a:r>
              <a:rPr lang="fi-FI" sz="2400" dirty="0" err="1" smtClean="0">
                <a:latin typeface="Times New Roman"/>
                <a:cs typeface="Times New Roman"/>
              </a:rPr>
              <a:t>Acon(t</a:t>
            </a:r>
            <a:r>
              <a:rPr lang="fi-FI" sz="2400" dirty="0" smtClean="0">
                <a:latin typeface="Times New Roman"/>
                <a:cs typeface="Times New Roman"/>
              </a:rPr>
              <a:t>)	</a:t>
            </a:r>
          </a:p>
          <a:p>
            <a:pPr algn="ctr"/>
            <a:r>
              <a:rPr lang="fi-FI" sz="2400" dirty="0" err="1" smtClean="0">
                <a:latin typeface="Times New Roman"/>
                <a:cs typeface="Times New Roman"/>
              </a:rPr>
              <a:t>TPG(t</a:t>
            </a:r>
            <a:r>
              <a:rPr lang="fi-FI" sz="2400" dirty="0" smtClean="0">
                <a:latin typeface="Times New Roman"/>
                <a:cs typeface="Times New Roman"/>
              </a:rPr>
              <a:t>)	=	--------------------------- 	x 100</a:t>
            </a:r>
          </a:p>
          <a:p>
            <a:pPr algn="ctr"/>
            <a:r>
              <a:rPr lang="fi-FI" sz="2400" dirty="0" smtClean="0">
                <a:latin typeface="Times New Roman"/>
                <a:cs typeface="Times New Roman"/>
              </a:rPr>
              <a:t>		</a:t>
            </a:r>
            <a:r>
              <a:rPr lang="fi-FI" sz="2400" dirty="0" err="1" smtClean="0">
                <a:latin typeface="Times New Roman"/>
                <a:cs typeface="Times New Roman"/>
              </a:rPr>
              <a:t>Agonisti</a:t>
            </a:r>
            <a:r>
              <a:rPr lang="fi-FI" sz="2400" b="1" dirty="0" err="1" smtClean="0">
                <a:latin typeface="Times New Roman"/>
                <a:cs typeface="Times New Roman"/>
              </a:rPr>
              <a:t>G</a:t>
            </a:r>
            <a:r>
              <a:rPr lang="fi-FI" sz="2400" dirty="0" smtClean="0">
                <a:latin typeface="Times New Roman"/>
                <a:cs typeface="Times New Roman"/>
              </a:rPr>
              <a:t> (t-1)	</a:t>
            </a:r>
            <a:endParaRPr lang="fi-FI" sz="2400" dirty="0">
              <a:latin typeface="Times New Roman"/>
              <a:cs typeface="Times New Roman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0646" y="5569494"/>
            <a:ext cx="8616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>
                <a:latin typeface="Times New Roman"/>
                <a:cs typeface="Times New Roman"/>
              </a:rPr>
              <a:t>ACon</a:t>
            </a:r>
            <a:r>
              <a:rPr lang="it-IT" sz="1400" baseline="-25000" dirty="0" err="1">
                <a:latin typeface="Times New Roman"/>
                <a:cs typeface="Times New Roman"/>
              </a:rPr>
              <a:t>t</a:t>
            </a:r>
            <a:r>
              <a:rPr lang="it-IT" sz="1400" dirty="0">
                <a:latin typeface="Times New Roman"/>
                <a:cs typeface="Times New Roman"/>
              </a:rPr>
              <a:t> = totale dei convocati nell'anno per uno o più eventi GO, CM, Coppa del Mondo, CE</a:t>
            </a:r>
            <a:r>
              <a:rPr lang="it-IT" sz="1400" dirty="0" smtClean="0">
                <a:latin typeface="Times New Roman"/>
                <a:cs typeface="Times New Roman"/>
              </a:rPr>
              <a:t>.</a:t>
            </a:r>
          </a:p>
          <a:p>
            <a:endParaRPr lang="it-IT" sz="1400" dirty="0">
              <a:latin typeface="Times New Roman"/>
              <a:cs typeface="Times New Roman"/>
            </a:endParaRPr>
          </a:p>
          <a:p>
            <a:r>
              <a:rPr lang="it-IT" sz="1400" dirty="0">
                <a:latin typeface="Times New Roman"/>
                <a:cs typeface="Times New Roman"/>
              </a:rPr>
              <a:t>Agonisti</a:t>
            </a:r>
            <a:r>
              <a:rPr lang="it-IT" sz="1400" baseline="-25000" dirty="0">
                <a:latin typeface="Times New Roman"/>
                <a:cs typeface="Times New Roman"/>
              </a:rPr>
              <a:t>t-1</a:t>
            </a:r>
            <a:r>
              <a:rPr lang="it-IT" sz="1400" dirty="0">
                <a:latin typeface="Times New Roman"/>
                <a:cs typeface="Times New Roman"/>
              </a:rPr>
              <a:t> = totale dei tesserati </a:t>
            </a:r>
            <a:r>
              <a:rPr lang="it-IT" sz="1400" dirty="0" smtClean="0">
                <a:latin typeface="Times New Roman"/>
                <a:cs typeface="Times New Roman"/>
              </a:rPr>
              <a:t>che, essendo nell'anno precedente in categoria </a:t>
            </a:r>
            <a:r>
              <a:rPr lang="it-IT" sz="1400" b="1" dirty="0" smtClean="0">
                <a:latin typeface="Times New Roman"/>
                <a:cs typeface="Times New Roman"/>
              </a:rPr>
              <a:t>giovanile</a:t>
            </a:r>
            <a:r>
              <a:rPr lang="it-IT" sz="1400" dirty="0" smtClean="0">
                <a:latin typeface="Times New Roman"/>
                <a:cs typeface="Times New Roman"/>
              </a:rPr>
              <a:t>, abbiano </a:t>
            </a:r>
            <a:r>
              <a:rPr lang="it-IT" sz="1400" dirty="0">
                <a:latin typeface="Times New Roman"/>
                <a:cs typeface="Times New Roman"/>
              </a:rPr>
              <a:t>partecipato ad almeno una competizione federale (dal livello regionale in su).</a:t>
            </a:r>
            <a:r>
              <a:rPr lang="it-IT" sz="1400" dirty="0" smtClean="0">
                <a:effectLst/>
                <a:latin typeface="Times New Roman"/>
                <a:cs typeface="Times New Roman"/>
              </a:rPr>
              <a:t> </a:t>
            </a:r>
            <a:endParaRPr lang="it-IT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242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tassi di produttività andrebbero integrati con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201676" y="2075498"/>
            <a:ext cx="6732114" cy="129717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					  	</a:t>
            </a:r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Totqualificati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(t)	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Tasso di qualificazione	=	--------------------------- 	x 100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                           </a:t>
            </a:r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Acon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(t)	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201676" y="4000784"/>
            <a:ext cx="6732114" cy="1433729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Qualificati nelle prime 8 posizioni(t)	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Tasso di successo	=	------------------------------------------------	x 100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</a:t>
            </a:r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Totqualificati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(t)	</a:t>
            </a:r>
          </a:p>
          <a:p>
            <a:pPr algn="ctr"/>
            <a:endParaRPr lang="it-IT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971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L’analisi incrociata su diversi anni</a:t>
            </a:r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1133399" y="1624892"/>
            <a:ext cx="6704803" cy="255340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	TPL (produttività lorda)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	TPG (produttività delle fasce giovanili)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	Tasso di qualificazione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4.	Tasso di successo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09600" y="49466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/>
                <a:ea typeface="+mj-ea"/>
                <a:cs typeface="+mj-cs"/>
              </a:defRPr>
            </a:lvl1pPr>
          </a:lstStyle>
          <a:p>
            <a:r>
              <a:rPr lang="it-IT" dirty="0" err="1" smtClean="0"/>
              <a:t>permettebbe</a:t>
            </a:r>
            <a:r>
              <a:rPr lang="it-IT" dirty="0" smtClean="0"/>
              <a:t> di valutare, reindirizzare, confermare ….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348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È importante ricordare che</a:t>
            </a:r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1133399" y="1624892"/>
            <a:ext cx="6704803" cy="25534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	TPL (produttività lorda)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	TPG (produttività delle fasce giovanili)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	Tasso di qualificazione</a:t>
            </a:r>
          </a:p>
          <a:p>
            <a:pPr algn="ctr"/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4.	Tasso di successo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09600" y="49466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/>
                <a:ea typeface="+mj-ea"/>
                <a:cs typeface="+mj-cs"/>
              </a:defRPr>
            </a:lvl1pPr>
          </a:lstStyle>
          <a:p>
            <a:r>
              <a:rPr lang="it-IT" dirty="0" smtClean="0"/>
              <a:t>I tassi indicano ma </a:t>
            </a:r>
            <a:r>
              <a:rPr lang="it-IT" b="1" dirty="0" smtClean="0"/>
              <a:t>non spiegano.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235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4678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Ancora a rischio di essere banale: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47307" y="1076838"/>
            <a:ext cx="8229600" cy="1049246"/>
          </a:xfrm>
          <a:prstGeom prst="roundRect">
            <a:avLst/>
          </a:prstGeom>
          <a:solidFill>
            <a:schemeClr val="bg1"/>
          </a:solidFill>
          <a:ln w="5715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Le informazioni hanno lo scopo di risolvere l’incertezza permettendo la scelta tra alternative diverse. </a:t>
            </a:r>
            <a:endParaRPr lang="it-IT" sz="2400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347307" y="2485551"/>
            <a:ext cx="8229600" cy="1048712"/>
          </a:xfrm>
          <a:prstGeom prst="roundRect">
            <a:avLst/>
          </a:prstGeom>
          <a:solidFill>
            <a:schemeClr val="bg1"/>
          </a:solidFill>
          <a:ln w="5715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Nessun dato è in grado – da solo – di spiegare un fenomeno</a:t>
            </a:r>
          </a:p>
          <a:p>
            <a:pPr algn="ctr"/>
            <a:r>
              <a:rPr lang="it-IT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È indispensabile la mediazione dei modelli interpretativi. </a:t>
            </a:r>
            <a:endParaRPr lang="it-IT" sz="2400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Connettore 4 13"/>
          <p:cNvCxnSpPr>
            <a:stCxn id="20" idx="0"/>
            <a:endCxn id="8" idx="0"/>
          </p:cNvCxnSpPr>
          <p:nvPr/>
        </p:nvCxnSpPr>
        <p:spPr>
          <a:xfrm rot="16200000" flipV="1">
            <a:off x="5497196" y="1726486"/>
            <a:ext cx="12700" cy="5990129"/>
          </a:xfrm>
          <a:prstGeom prst="bentConnector3">
            <a:avLst>
              <a:gd name="adj1" fmla="val 4735063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o 2"/>
          <p:cNvGrpSpPr/>
          <p:nvPr/>
        </p:nvGrpSpPr>
        <p:grpSpPr>
          <a:xfrm>
            <a:off x="151848" y="4721551"/>
            <a:ext cx="8780446" cy="1311544"/>
            <a:chOff x="151848" y="4721551"/>
            <a:chExt cx="8780446" cy="1311544"/>
          </a:xfrm>
        </p:grpSpPr>
        <p:sp>
          <p:nvSpPr>
            <p:cNvPr id="6" name="Ovale 5"/>
            <p:cNvSpPr/>
            <p:nvPr/>
          </p:nvSpPr>
          <p:spPr>
            <a:xfrm>
              <a:off x="151848" y="4887224"/>
              <a:ext cx="898964" cy="78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/>
                <a:t>DATI</a:t>
              </a:r>
              <a:endParaRPr lang="it-IT" sz="1400" dirty="0"/>
            </a:p>
          </p:txBody>
        </p:sp>
        <p:sp>
          <p:nvSpPr>
            <p:cNvPr id="7" name="Freccia destra 6"/>
            <p:cNvSpPr/>
            <p:nvPr/>
          </p:nvSpPr>
          <p:spPr>
            <a:xfrm>
              <a:off x="1118185" y="5135722"/>
              <a:ext cx="657778" cy="288884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sp>
          <p:nvSpPr>
            <p:cNvPr id="8" name="Cubo 7"/>
            <p:cNvSpPr/>
            <p:nvPr/>
          </p:nvSpPr>
          <p:spPr>
            <a:xfrm>
              <a:off x="1808425" y="4721551"/>
              <a:ext cx="1173424" cy="855955"/>
            </a:xfrm>
            <a:prstGeom prst="cub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>
                  <a:solidFill>
                    <a:srgbClr val="000090"/>
                  </a:solidFill>
                </a:rPr>
                <a:t>MODELLO</a:t>
              </a:r>
              <a:endParaRPr lang="it-IT" sz="1400" dirty="0">
                <a:solidFill>
                  <a:srgbClr val="000090"/>
                </a:solidFill>
              </a:endParaRPr>
            </a:p>
          </p:txBody>
        </p:sp>
        <p:sp>
          <p:nvSpPr>
            <p:cNvPr id="9" name="Disco magnetico 8"/>
            <p:cNvSpPr/>
            <p:nvPr/>
          </p:nvSpPr>
          <p:spPr>
            <a:xfrm>
              <a:off x="3796329" y="4749163"/>
              <a:ext cx="1371579" cy="952597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>
                  <a:solidFill>
                    <a:srgbClr val="000090"/>
                  </a:solidFill>
                </a:rPr>
                <a:t>INFORMAZIONI</a:t>
              </a:r>
              <a:endParaRPr lang="it-IT" sz="1400" dirty="0">
                <a:solidFill>
                  <a:srgbClr val="000090"/>
                </a:solidFill>
              </a:endParaRPr>
            </a:p>
          </p:txBody>
        </p:sp>
        <p:sp>
          <p:nvSpPr>
            <p:cNvPr id="10" name="Freccia destra 9"/>
            <p:cNvSpPr/>
            <p:nvPr/>
          </p:nvSpPr>
          <p:spPr>
            <a:xfrm>
              <a:off x="3050859" y="5135722"/>
              <a:ext cx="657778" cy="345142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949882" y="5011467"/>
              <a:ext cx="942816" cy="524620"/>
            </a:xfrm>
            <a:prstGeom prst="rect">
              <a:avLst/>
            </a:prstGeom>
            <a:solidFill>
              <a:srgbClr val="000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/>
                <a:t>SCELTA</a:t>
              </a:r>
              <a:endParaRPr lang="it-IT" sz="1400" dirty="0"/>
            </a:p>
          </p:txBody>
        </p:sp>
        <p:sp>
          <p:nvSpPr>
            <p:cNvPr id="12" name="Freccia destra 11"/>
            <p:cNvSpPr/>
            <p:nvPr/>
          </p:nvSpPr>
          <p:spPr>
            <a:xfrm>
              <a:off x="5204961" y="5108109"/>
              <a:ext cx="657778" cy="37275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6102282" y="5163867"/>
              <a:ext cx="942816" cy="524620"/>
            </a:xfrm>
            <a:prstGeom prst="rect">
              <a:avLst/>
            </a:prstGeom>
            <a:solidFill>
              <a:srgbClr val="000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/>
                <a:t>SCELTA</a:t>
              </a:r>
              <a:endParaRPr lang="it-IT" sz="1400" dirty="0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6254682" y="5316267"/>
              <a:ext cx="942816" cy="524620"/>
            </a:xfrm>
            <a:prstGeom prst="rect">
              <a:avLst/>
            </a:prstGeom>
            <a:solidFill>
              <a:srgbClr val="000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/>
                <a:t>SCELTA</a:t>
              </a:r>
              <a:endParaRPr lang="it-IT" sz="1400" dirty="0"/>
            </a:p>
          </p:txBody>
        </p:sp>
        <p:sp>
          <p:nvSpPr>
            <p:cNvPr id="20" name="Cubo 19"/>
            <p:cNvSpPr/>
            <p:nvPr/>
          </p:nvSpPr>
          <p:spPr>
            <a:xfrm>
              <a:off x="7758870" y="4721551"/>
              <a:ext cx="1173424" cy="1311544"/>
            </a:xfrm>
            <a:prstGeom prst="cub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 smtClean="0">
                  <a:solidFill>
                    <a:srgbClr val="000090"/>
                  </a:solidFill>
                </a:rPr>
                <a:t>MONITORAGGIO</a:t>
              </a:r>
              <a:endParaRPr lang="it-IT" sz="1400" dirty="0">
                <a:solidFill>
                  <a:srgbClr val="000090"/>
                </a:solidFill>
              </a:endParaRPr>
            </a:p>
          </p:txBody>
        </p:sp>
        <p:sp>
          <p:nvSpPr>
            <p:cNvPr id="23" name="Freccia destra 22"/>
            <p:cNvSpPr/>
            <p:nvPr/>
          </p:nvSpPr>
          <p:spPr>
            <a:xfrm>
              <a:off x="7197498" y="5549894"/>
              <a:ext cx="561372" cy="37275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</p:grpSp>
      <p:cxnSp>
        <p:nvCxnSpPr>
          <p:cNvPr id="29" name="Connettore 4 28"/>
          <p:cNvCxnSpPr>
            <a:stCxn id="8" idx="3"/>
            <a:endCxn id="6" idx="4"/>
          </p:cNvCxnSpPr>
          <p:nvPr/>
        </p:nvCxnSpPr>
        <p:spPr>
          <a:xfrm rot="5400000">
            <a:off x="1399349" y="4779488"/>
            <a:ext cx="90776" cy="1686813"/>
          </a:xfrm>
          <a:prstGeom prst="bentConnector3">
            <a:avLst>
              <a:gd name="adj1" fmla="val 701628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49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Avere un modello dell’intero processo:</a:t>
            </a:r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211403" y="1638558"/>
            <a:ext cx="8691921" cy="40690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arenBoth"/>
            </a:pP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individuare le 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relazioni tra le varie parti che compongono 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sistema, </a:t>
            </a:r>
          </a:p>
          <a:p>
            <a:pPr marL="514350" indent="-514350" algn="ctr">
              <a:buAutoNum type="arabicParenBoth"/>
            </a:pP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eterminare valori 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incogniti (cosa succede se .... ), </a:t>
            </a:r>
            <a:endParaRPr lang="it-IT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514350" indent="-514350" algn="ctr">
              <a:buAutoNum type="arabicParenBoth"/>
            </a:pP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alutare le 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opzioni di piano 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(progetti 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tecnici, 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piani territoriali 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di sviluppo, </a:t>
            </a:r>
            <a:r>
              <a:rPr lang="it-IT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progetti dedicati ...</a:t>
            </a:r>
            <a:r>
              <a:rPr lang="it-IT" sz="280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it-IT" sz="2800" dirty="0" smtClean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</a:t>
            </a:r>
            <a:endParaRPr lang="it-IT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877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0209" y="274638"/>
            <a:ext cx="876677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Dalla misura di stock alla </a:t>
            </a:r>
            <a:r>
              <a:rPr lang="it-IT" sz="3600" dirty="0" smtClean="0"/>
              <a:t>stima del </a:t>
            </a:r>
            <a:r>
              <a:rPr lang="it-IT" sz="3600" dirty="0" smtClean="0"/>
              <a:t>flusso</a:t>
            </a: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1433817" y="1365440"/>
            <a:ext cx="6595561" cy="73734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TesseratiG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(t) = Totale dei tesserati categorie giovanili</a:t>
            </a:r>
            <a:endParaRPr lang="it-IT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217521" y="2555587"/>
            <a:ext cx="6595561" cy="73734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Agonisti(t) = Totale dei tesserati in categorie assolute con almeno una 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partecipazione a livello internazionale</a:t>
            </a:r>
            <a:endParaRPr lang="it-IT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14462" y="3502151"/>
            <a:ext cx="7751889" cy="127912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Agonisti(t)	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TCA	=	-------------------------------------------------	X 100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		</a:t>
            </a:r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TesseratiG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(t-1) - (</a:t>
            </a:r>
            <a:r>
              <a:rPr lang="it-IT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TesseratiG</a:t>
            </a:r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(t-1) x 0,913)	</a:t>
            </a:r>
          </a:p>
        </p:txBody>
      </p:sp>
      <p:sp>
        <p:nvSpPr>
          <p:cNvPr id="7" name="Rettangolo 6"/>
          <p:cNvSpPr/>
          <p:nvPr/>
        </p:nvSpPr>
        <p:spPr>
          <a:xfrm>
            <a:off x="457200" y="5120442"/>
            <a:ext cx="8459779" cy="1065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TCA (tasso di conversione agonistica) esprime la propensione del sistema a trasformare giovani atleti in coltivazione in atleti capaci di competere </a:t>
            </a:r>
            <a:endParaRPr lang="it-IT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7480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73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Una cosa banale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3444" y="1176870"/>
            <a:ext cx="8808156" cy="1151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Gli indicatori sono misure che forniscono informazioni sulle tendenze </a:t>
            </a:r>
            <a:r>
              <a:rPr lang="it-IT" dirty="0" smtClean="0"/>
              <a:t>attuali </a:t>
            </a:r>
            <a:r>
              <a:rPr lang="it-IT" dirty="0"/>
              <a:t>di un </a:t>
            </a:r>
            <a:r>
              <a:rPr lang="it-IT" dirty="0" smtClean="0"/>
              <a:t>fenomeno</a:t>
            </a:r>
            <a:r>
              <a:rPr lang="it-IT" dirty="0"/>
              <a:t>: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2439816"/>
            <a:ext cx="8229600" cy="2132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Tasso di natalità</a:t>
            </a:r>
          </a:p>
          <a:p>
            <a:pPr marL="0" indent="0">
              <a:buNone/>
            </a:pPr>
            <a:r>
              <a:rPr lang="it-IT" dirty="0"/>
              <a:t>Indice di dipendenza</a:t>
            </a:r>
          </a:p>
          <a:p>
            <a:pPr marL="0" indent="0">
              <a:buNone/>
            </a:pPr>
            <a:r>
              <a:rPr lang="it-IT" dirty="0"/>
              <a:t>Tasso di emigrazione</a:t>
            </a:r>
          </a:p>
          <a:p>
            <a:pPr marL="0" indent="0">
              <a:buNone/>
            </a:pPr>
            <a:r>
              <a:rPr lang="it-IT" dirty="0"/>
              <a:t>Tasso d'inflazione</a:t>
            </a:r>
          </a:p>
          <a:p>
            <a:pPr marL="0" indent="0">
              <a:buNone/>
            </a:pPr>
            <a:r>
              <a:rPr lang="it-IT" dirty="0"/>
              <a:t>Tasso di disoccupazione</a:t>
            </a:r>
          </a:p>
          <a:p>
            <a:pPr marL="0" indent="0">
              <a:buNone/>
            </a:pPr>
            <a:r>
              <a:rPr lang="it-IT" dirty="0"/>
              <a:t>Tasso di morbosità</a:t>
            </a:r>
          </a:p>
          <a:p>
            <a:pPr marL="0" indent="0">
              <a:buNone/>
            </a:pPr>
            <a:r>
              <a:rPr lang="it-IT" dirty="0"/>
              <a:t>Tasso di abbandono scolastico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4727225"/>
            <a:ext cx="8229600" cy="158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Assistono </a:t>
            </a:r>
            <a:r>
              <a:rPr lang="it-IT" dirty="0"/>
              <a:t>i responsabili dei programmi a </a:t>
            </a:r>
            <a:r>
              <a:rPr lang="it-IT" dirty="0" smtClean="0"/>
              <a:t>adottare le </a:t>
            </a:r>
            <a:r>
              <a:rPr lang="it-IT" dirty="0"/>
              <a:t>decisioni che influenzeranno i risultati futuri.</a:t>
            </a:r>
          </a:p>
        </p:txBody>
      </p:sp>
    </p:spTree>
    <p:extLst>
      <p:ext uri="{BB962C8B-B14F-4D97-AF65-F5344CB8AC3E}">
        <p14:creationId xmlns:p14="http://schemas.microsoft.com/office/powerpoint/2010/main" val="392856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0000"/>
                </a:solidFill>
                <a:cs typeface="Times New Roman"/>
              </a:rPr>
              <a:t>TCA (tasso di conversione agonistica) </a:t>
            </a:r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446562" y="2979607"/>
            <a:ext cx="8207439" cy="1506637"/>
            <a:chOff x="424434" y="4856384"/>
            <a:chExt cx="8207439" cy="1506637"/>
          </a:xfrm>
        </p:grpSpPr>
        <p:sp>
          <p:nvSpPr>
            <p:cNvPr id="5" name="Rettangolo 4"/>
            <p:cNvSpPr/>
            <p:nvPr/>
          </p:nvSpPr>
          <p:spPr>
            <a:xfrm>
              <a:off x="424434" y="4861012"/>
              <a:ext cx="518905" cy="25943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14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6" name="Rettangolo 5"/>
            <p:cNvSpPr/>
            <p:nvPr/>
          </p:nvSpPr>
          <p:spPr>
            <a:xfrm>
              <a:off x="424434" y="532747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>
              <a:off x="987596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1581377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2175158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2768939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362720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956501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4550282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144063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737844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6331625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6925406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7519187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8112968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8099618" y="4861012"/>
              <a:ext cx="518905" cy="2594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27</a:t>
              </a:r>
              <a:endParaRPr lang="it-IT" dirty="0"/>
            </a:p>
          </p:txBody>
        </p:sp>
        <p:sp>
          <p:nvSpPr>
            <p:cNvPr id="21" name="Freccia destra 20"/>
            <p:cNvSpPr/>
            <p:nvPr/>
          </p:nvSpPr>
          <p:spPr>
            <a:xfrm>
              <a:off x="1119743" y="4861012"/>
              <a:ext cx="2761882" cy="25943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Freccia destra 21"/>
            <p:cNvSpPr/>
            <p:nvPr/>
          </p:nvSpPr>
          <p:spPr>
            <a:xfrm>
              <a:off x="3973646" y="4856384"/>
              <a:ext cx="4064445" cy="26406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3" name="Freccia giù 22"/>
          <p:cNvSpPr/>
          <p:nvPr/>
        </p:nvSpPr>
        <p:spPr>
          <a:xfrm rot="2694979">
            <a:off x="4467287" y="1159604"/>
            <a:ext cx="508000" cy="1586675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d arco 2"/>
          <p:cNvSpPr/>
          <p:nvPr/>
        </p:nvSpPr>
        <p:spPr>
          <a:xfrm>
            <a:off x="3536864" y="2474871"/>
            <a:ext cx="733778" cy="975829"/>
          </a:xfrm>
          <a:prstGeom prst="circular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6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Porre attenzione alla costruzione dei </a:t>
            </a:r>
            <a:r>
              <a:rPr lang="it-IT" dirty="0" smtClean="0"/>
              <a:t>percorsi</a:t>
            </a:r>
            <a:r>
              <a:rPr lang="it-IT" dirty="0"/>
              <a:t>.</a:t>
            </a:r>
          </a:p>
        </p:txBody>
      </p:sp>
      <p:sp>
        <p:nvSpPr>
          <p:cNvPr id="4" name="Rettangolo 3"/>
          <p:cNvSpPr/>
          <p:nvPr/>
        </p:nvSpPr>
        <p:spPr>
          <a:xfrm>
            <a:off x="296333" y="1761438"/>
            <a:ext cx="8579556" cy="4615239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Lo scopo è produrre informazioni utili alla definizione ed alla revisione:</a:t>
            </a:r>
          </a:p>
          <a:p>
            <a:pPr algn="ctr"/>
            <a:endParaRPr lang="it-IT" sz="28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•	delle diverse fasi del percorso di formazione,</a:t>
            </a:r>
          </a:p>
          <a:p>
            <a:pPr algn="ctr"/>
            <a:r>
              <a:rPr lang="it-IT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•	dell’interazione tra gli attori del sistema di formazione,</a:t>
            </a:r>
          </a:p>
          <a:p>
            <a:pPr algn="ctr"/>
            <a:r>
              <a:rPr lang="it-IT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•	delle competizioni giovanili,</a:t>
            </a:r>
          </a:p>
          <a:p>
            <a:pPr algn="ctr"/>
            <a:r>
              <a:rPr lang="it-IT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•	dei progetti dedicati.</a:t>
            </a:r>
          </a:p>
          <a:p>
            <a:pPr algn="ctr"/>
            <a:endParaRPr lang="it-IT" sz="2800" dirty="0" err="1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456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Progettare la “guida” dei sistemi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/>
              <a:t>Karl von </a:t>
            </a:r>
            <a:r>
              <a:rPr lang="it-IT" dirty="0" err="1" smtClean="0"/>
              <a:t>Klausevitz</a:t>
            </a:r>
            <a:r>
              <a:rPr lang="it-IT" dirty="0" smtClean="0"/>
              <a:t> "</a:t>
            </a:r>
            <a:r>
              <a:rPr lang="it-IT" dirty="0" err="1" smtClean="0"/>
              <a:t>Vom</a:t>
            </a:r>
            <a:r>
              <a:rPr lang="it-IT" dirty="0" smtClean="0"/>
              <a:t> </a:t>
            </a:r>
            <a:r>
              <a:rPr lang="it-IT" dirty="0" err="1" smtClean="0"/>
              <a:t>kriege</a:t>
            </a:r>
            <a:r>
              <a:rPr lang="it-IT" dirty="0" smtClean="0"/>
              <a:t>" Berlino 1832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"Non si conduce più l'esercito in battaglia come un tutto unico mediante un semplice comando a voce, sì che le cose si svolgano poi in modo simile ad un grande duello. Si adattano invece le proprie forze maggiormente alle caratteristiche del terreno ed alle circostanze ….. </a:t>
            </a:r>
          </a:p>
          <a:p>
            <a:pPr marL="0" indent="0">
              <a:buNone/>
            </a:pPr>
            <a:r>
              <a:rPr lang="it-IT" dirty="0" smtClean="0"/>
              <a:t>Ne consegue che dalla semplice decisione si passa ad un piano completo e coordinato, e dalla parola di comando si passa ad ordini scritti più o meno articolati. </a:t>
            </a:r>
          </a:p>
          <a:p>
            <a:pPr marL="0" indent="0">
              <a:buNone/>
            </a:pPr>
            <a:r>
              <a:rPr lang="it-IT" dirty="0" smtClean="0"/>
              <a:t>A ciò occorrono </a:t>
            </a:r>
            <a:r>
              <a:rPr lang="it-IT" b="1" dirty="0" smtClean="0"/>
              <a:t>tempo</a:t>
            </a:r>
            <a:r>
              <a:rPr lang="it-IT" dirty="0" smtClean="0"/>
              <a:t> e </a:t>
            </a:r>
            <a:r>
              <a:rPr lang="it-IT" b="1" dirty="0" smtClean="0"/>
              <a:t>informazioni</a:t>
            </a:r>
            <a:r>
              <a:rPr lang="it-IT" dirty="0" smtClean="0"/>
              <a:t>".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557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Progettare la razionalità …..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Ratio in latino significa: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calcolo, </a:t>
            </a:r>
          </a:p>
          <a:p>
            <a:pPr marL="0" indent="0" algn="ctr">
              <a:buNone/>
            </a:pPr>
            <a:r>
              <a:rPr lang="it-IT" dirty="0" smtClean="0"/>
              <a:t>somma, </a:t>
            </a:r>
          </a:p>
          <a:p>
            <a:pPr marL="0" indent="0" algn="ctr">
              <a:buNone/>
            </a:pPr>
            <a:r>
              <a:rPr lang="it-IT" dirty="0" smtClean="0"/>
              <a:t>ragione, </a:t>
            </a:r>
          </a:p>
          <a:p>
            <a:pPr marL="0" indent="0" algn="ctr">
              <a:buNone/>
            </a:pPr>
            <a:r>
              <a:rPr lang="it-IT" dirty="0" smtClean="0"/>
              <a:t>spiegazione, </a:t>
            </a:r>
          </a:p>
          <a:p>
            <a:pPr marL="0" indent="0" algn="ctr">
              <a:buNone/>
            </a:pPr>
            <a:r>
              <a:rPr lang="it-IT" dirty="0" smtClean="0"/>
              <a:t>stima, </a:t>
            </a:r>
          </a:p>
          <a:p>
            <a:pPr marL="0" indent="0" algn="ctr">
              <a:buNone/>
            </a:pPr>
            <a:r>
              <a:rPr lang="it-IT" dirty="0" smtClean="0"/>
              <a:t>qualità, </a:t>
            </a:r>
          </a:p>
          <a:p>
            <a:pPr marL="0" indent="0" algn="ctr">
              <a:buNone/>
            </a:pPr>
            <a:r>
              <a:rPr lang="it-IT" dirty="0" smtClean="0"/>
              <a:t>giudizio.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8764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…. significa scegliere gli scopi</a:t>
            </a:r>
            <a:endParaRPr lang="it-IT" dirty="0"/>
          </a:p>
        </p:txBody>
      </p:sp>
      <p:pic>
        <p:nvPicPr>
          <p:cNvPr id="4" name="Immagine 3" descr="ttps://images-na.ssl-images-amazon.com/images/I/811iHyeFPdL._SY679_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9" y="1815535"/>
            <a:ext cx="1947338" cy="3927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ttp://www.casateonline.it/public/pub_immagini/2014/Aprile/olgiate_criterium_bici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41" y="1815534"/>
            <a:ext cx="4761425" cy="38034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iverso da 2"/>
          <p:cNvSpPr/>
          <p:nvPr/>
        </p:nvSpPr>
        <p:spPr>
          <a:xfrm>
            <a:off x="2250194" y="3285765"/>
            <a:ext cx="1711803" cy="952596"/>
          </a:xfrm>
          <a:prstGeom prst="mathNotEqual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43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0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Ogni indicatore si applica ad uno specifico campo d’indagine:</a:t>
            </a:r>
            <a:endParaRPr lang="it-IT" dirty="0"/>
          </a:p>
        </p:txBody>
      </p:sp>
      <p:pic>
        <p:nvPicPr>
          <p:cNvPr id="5" name="Immagine 4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21" y="1447235"/>
            <a:ext cx="2035387" cy="2105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510" y="1361194"/>
            <a:ext cx="2035387" cy="2105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928" y="2387032"/>
            <a:ext cx="2035387" cy="2105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82" y="4180275"/>
            <a:ext cx="2035387" cy="2105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816" y="4492975"/>
            <a:ext cx="2035387" cy="2105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 descr="ttp://www.decibelsounds.de/images/spiegelkugel-30c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557" y="3358444"/>
            <a:ext cx="3177822" cy="30429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arrotondato 10"/>
          <p:cNvSpPr/>
          <p:nvPr/>
        </p:nvSpPr>
        <p:spPr>
          <a:xfrm>
            <a:off x="3654778" y="4326460"/>
            <a:ext cx="1859843" cy="1063984"/>
          </a:xfrm>
          <a:prstGeom prst="round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Times New Roman"/>
                <a:cs typeface="Times New Roman"/>
              </a:rPr>
              <a:t>Sviluppo dei giovani agonisti</a:t>
            </a:r>
            <a:endParaRPr lang="it-IT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394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19188"/>
            <a:ext cx="7772400" cy="2498469"/>
          </a:xfrm>
        </p:spPr>
        <p:txBody>
          <a:bodyPr>
            <a:normAutofit/>
          </a:bodyPr>
          <a:lstStyle/>
          <a:p>
            <a:r>
              <a:rPr lang="it-IT" dirty="0" smtClean="0"/>
              <a:t>Gli indicatori per guidare i sistemi dedicati allo sviluppo agonistico giovanile.</a:t>
            </a:r>
            <a:endParaRPr lang="it-IT" dirty="0"/>
          </a:p>
        </p:txBody>
      </p:sp>
      <p:grpSp>
        <p:nvGrpSpPr>
          <p:cNvPr id="22" name="Gruppo 21"/>
          <p:cNvGrpSpPr/>
          <p:nvPr/>
        </p:nvGrpSpPr>
        <p:grpSpPr>
          <a:xfrm>
            <a:off x="5380229" y="710037"/>
            <a:ext cx="3441162" cy="5202378"/>
            <a:chOff x="5380229" y="710037"/>
            <a:chExt cx="3441162" cy="5202378"/>
          </a:xfrm>
        </p:grpSpPr>
        <p:sp>
          <p:nvSpPr>
            <p:cNvPr id="7" name="Ovale 6"/>
            <p:cNvSpPr/>
            <p:nvPr/>
          </p:nvSpPr>
          <p:spPr>
            <a:xfrm>
              <a:off x="5899135" y="3959813"/>
              <a:ext cx="2922256" cy="1952602"/>
            </a:xfrm>
            <a:prstGeom prst="ellips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Cosa intendiamo per guida?</a:t>
              </a:r>
              <a:endParaRPr lang="it-IT" sz="2800" dirty="0">
                <a:solidFill>
                  <a:srgbClr val="FF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5380229" y="710037"/>
              <a:ext cx="1980034" cy="942164"/>
            </a:xfrm>
            <a:prstGeom prst="ellipse">
              <a:avLst/>
            </a:prstGeom>
            <a:noFill/>
            <a:ln w="57150" cmpd="sng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8" name="Connettore 7 17"/>
            <p:cNvCxnSpPr>
              <a:stCxn id="7" idx="7"/>
              <a:endCxn id="13" idx="6"/>
            </p:cNvCxnSpPr>
            <p:nvPr/>
          </p:nvCxnSpPr>
          <p:spPr>
            <a:xfrm rot="16200000" flipV="1">
              <a:off x="6344527" y="2196855"/>
              <a:ext cx="3064646" cy="1033174"/>
            </a:xfrm>
            <a:prstGeom prst="curvedConnector2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o 22"/>
          <p:cNvGrpSpPr/>
          <p:nvPr/>
        </p:nvGrpSpPr>
        <p:grpSpPr>
          <a:xfrm>
            <a:off x="507440" y="1952598"/>
            <a:ext cx="6552406" cy="3536533"/>
            <a:chOff x="507440" y="1952598"/>
            <a:chExt cx="6552406" cy="3536533"/>
          </a:xfrm>
        </p:grpSpPr>
        <p:sp>
          <p:nvSpPr>
            <p:cNvPr id="8" name="Ovale 7"/>
            <p:cNvSpPr/>
            <p:nvPr/>
          </p:nvSpPr>
          <p:spPr>
            <a:xfrm>
              <a:off x="507440" y="3238321"/>
              <a:ext cx="3343383" cy="225081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dirty="0" smtClean="0">
                  <a:solidFill>
                    <a:srgbClr val="000090"/>
                  </a:solidFill>
                  <a:latin typeface="Times New Roman"/>
                  <a:cs typeface="Times New Roman"/>
                </a:rPr>
                <a:t>Cosa intendiamo per giovanile?</a:t>
              </a:r>
              <a:endParaRPr lang="it-IT" sz="2800" dirty="0">
                <a:solidFill>
                  <a:srgbClr val="00009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Ovale 18"/>
            <p:cNvSpPr/>
            <p:nvPr/>
          </p:nvSpPr>
          <p:spPr>
            <a:xfrm>
              <a:off x="4424353" y="1952598"/>
              <a:ext cx="2635493" cy="1190138"/>
            </a:xfrm>
            <a:prstGeom prst="ellipse">
              <a:avLst/>
            </a:prstGeom>
            <a:noFill/>
            <a:ln w="57150" cmpd="sng">
              <a:solidFill>
                <a:srgbClr val="4BACC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1" name="Connettore 7 20"/>
            <p:cNvCxnSpPr>
              <a:stCxn id="8" idx="6"/>
              <a:endCxn id="19" idx="2"/>
            </p:cNvCxnSpPr>
            <p:nvPr/>
          </p:nvCxnSpPr>
          <p:spPr>
            <a:xfrm flipV="1">
              <a:off x="3850823" y="2547667"/>
              <a:ext cx="573530" cy="1816059"/>
            </a:xfrm>
            <a:prstGeom prst="curvedConnector3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938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65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Due considerazioni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7655"/>
            <a:ext cx="8229600" cy="20455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smtClean="0"/>
              <a:t>“The success </a:t>
            </a:r>
            <a:r>
              <a:rPr lang="it-IT" sz="2800" dirty="0" err="1" smtClean="0"/>
              <a:t>rates</a:t>
            </a:r>
            <a:r>
              <a:rPr lang="it-IT" sz="2800" dirty="0" smtClean="0"/>
              <a:t> of talent </a:t>
            </a:r>
            <a:r>
              <a:rPr lang="it-IT" sz="2800" dirty="0" err="1" smtClean="0"/>
              <a:t>identification</a:t>
            </a:r>
            <a:r>
              <a:rPr lang="it-IT" sz="2800" dirty="0" smtClean="0"/>
              <a:t> and </a:t>
            </a:r>
            <a:r>
              <a:rPr lang="it-IT" sz="2800" dirty="0" err="1" smtClean="0"/>
              <a:t>development</a:t>
            </a:r>
            <a:r>
              <a:rPr lang="it-IT" sz="2800" dirty="0" smtClean="0"/>
              <a:t> </a:t>
            </a:r>
            <a:r>
              <a:rPr lang="it-IT" sz="2800" dirty="0" err="1" smtClean="0"/>
              <a:t>programmes</a:t>
            </a:r>
            <a:r>
              <a:rPr lang="it-IT" sz="2800" dirty="0" smtClean="0"/>
              <a:t> </a:t>
            </a:r>
            <a:r>
              <a:rPr lang="it-IT" sz="2800" dirty="0" err="1" smtClean="0"/>
              <a:t>have</a:t>
            </a:r>
            <a:r>
              <a:rPr lang="it-IT" sz="2800" dirty="0" smtClean="0"/>
              <a:t> </a:t>
            </a:r>
            <a:r>
              <a:rPr lang="it-IT" sz="2800" dirty="0" err="1" smtClean="0"/>
              <a:t>rarely</a:t>
            </a:r>
            <a:r>
              <a:rPr lang="it-IT" sz="2800" dirty="0" smtClean="0"/>
              <a:t> </a:t>
            </a:r>
            <a:r>
              <a:rPr lang="it-IT" sz="2800" dirty="0" err="1" smtClean="0"/>
              <a:t>been</a:t>
            </a:r>
            <a:r>
              <a:rPr lang="it-IT" sz="2800" dirty="0" smtClean="0"/>
              <a:t> </a:t>
            </a:r>
            <a:r>
              <a:rPr lang="it-IT" sz="2800" dirty="0" err="1" smtClean="0"/>
              <a:t>assessed</a:t>
            </a:r>
            <a:r>
              <a:rPr lang="it-IT" sz="2800" dirty="0" smtClean="0"/>
              <a:t> and the </a:t>
            </a:r>
            <a:r>
              <a:rPr lang="it-IT" sz="2800" dirty="0" err="1" smtClean="0"/>
              <a:t>validity</a:t>
            </a:r>
            <a:r>
              <a:rPr lang="it-IT" sz="2800" dirty="0" smtClean="0"/>
              <a:t> of the </a:t>
            </a:r>
            <a:r>
              <a:rPr lang="it-IT" sz="2800" dirty="0" err="1" smtClean="0"/>
              <a:t>models</a:t>
            </a:r>
            <a:r>
              <a:rPr lang="it-IT" sz="2800" dirty="0" smtClean="0"/>
              <a:t> </a:t>
            </a:r>
            <a:r>
              <a:rPr lang="it-IT" sz="2800" dirty="0" err="1" smtClean="0"/>
              <a:t>applied</a:t>
            </a:r>
            <a:r>
              <a:rPr lang="it-IT" sz="2800" dirty="0" smtClean="0"/>
              <a:t> </a:t>
            </a:r>
            <a:r>
              <a:rPr lang="it-IT" sz="2800" dirty="0" err="1" smtClean="0"/>
              <a:t>remains</a:t>
            </a:r>
            <a:r>
              <a:rPr lang="it-IT" sz="2800" dirty="0" smtClean="0"/>
              <a:t> </a:t>
            </a:r>
            <a:r>
              <a:rPr lang="it-IT" sz="2800" dirty="0" err="1" smtClean="0"/>
              <a:t>highly</a:t>
            </a:r>
            <a:r>
              <a:rPr lang="it-IT" sz="2800" dirty="0" smtClean="0"/>
              <a:t> </a:t>
            </a:r>
            <a:r>
              <a:rPr lang="it-IT" sz="2800" dirty="0" err="1" smtClean="0"/>
              <a:t>debated</a:t>
            </a:r>
            <a:r>
              <a:rPr lang="it-IT" sz="2800" dirty="0" smtClean="0"/>
              <a:t>”.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17202" y="5926077"/>
            <a:ext cx="2693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/>
                <a:cs typeface="Times New Roman"/>
              </a:rPr>
              <a:t>(</a:t>
            </a:r>
            <a:r>
              <a:rPr lang="it-IT" dirty="0" err="1" smtClean="0">
                <a:latin typeface="Times New Roman"/>
                <a:cs typeface="Times New Roman"/>
              </a:rPr>
              <a:t>Roel</a:t>
            </a:r>
            <a:r>
              <a:rPr lang="it-IT" dirty="0" smtClean="0">
                <a:latin typeface="Times New Roman"/>
                <a:cs typeface="Times New Roman"/>
              </a:rPr>
              <a:t> </a:t>
            </a:r>
            <a:r>
              <a:rPr lang="it-IT" dirty="0" err="1" smtClean="0">
                <a:latin typeface="Times New Roman"/>
                <a:cs typeface="Times New Roman"/>
              </a:rPr>
              <a:t>Vaeyens</a:t>
            </a:r>
            <a:r>
              <a:rPr lang="it-IT" dirty="0" smtClean="0">
                <a:latin typeface="Times New Roman"/>
                <a:cs typeface="Times New Roman"/>
              </a:rPr>
              <a:t> et </a:t>
            </a:r>
            <a:r>
              <a:rPr lang="it-IT" dirty="0" err="1" smtClean="0">
                <a:latin typeface="Times New Roman"/>
                <a:cs typeface="Times New Roman"/>
              </a:rPr>
              <a:t>alii</a:t>
            </a:r>
            <a:r>
              <a:rPr lang="it-IT" dirty="0" smtClean="0">
                <a:latin typeface="Times New Roman"/>
                <a:cs typeface="Times New Roman"/>
              </a:rPr>
              <a:t> 2008)</a:t>
            </a:r>
            <a:endParaRPr lang="it-IT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781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Monitoraggio</a:t>
            </a:r>
            <a:br>
              <a:rPr lang="it-IT" dirty="0" smtClean="0"/>
            </a:br>
            <a:r>
              <a:rPr lang="it-IT" dirty="0" smtClean="0"/>
              <a:t>significa avere un pannello di controllo</a:t>
            </a:r>
            <a:endParaRPr lang="it-IT" dirty="0"/>
          </a:p>
        </p:txBody>
      </p:sp>
      <p:pic>
        <p:nvPicPr>
          <p:cNvPr id="5" name="Immagine 4" descr="ttps://static6.depositphotos.com/1107463/608/i/450/depositphotos_6083005-stock-photo-aircraft-control-pan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84" y="1786323"/>
            <a:ext cx="7339033" cy="4836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686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Giovanile: cosa si intende?</a:t>
            </a: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795045" y="3236130"/>
            <a:ext cx="7510473" cy="114698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L’età media della Nazionale Italiana di ginnastica artistica femminile ai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Giochi Olimpici di Rio è stata di 21 anni esatti.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795045" y="1622457"/>
            <a:ext cx="7510473" cy="114698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A partire da Atene fino a Rio l’età media degli atleti della squadra olimpica italiana si colloca tra i 27 ed i 30 anni.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27" name="Gruppo 26"/>
          <p:cNvGrpSpPr/>
          <p:nvPr/>
        </p:nvGrpSpPr>
        <p:grpSpPr>
          <a:xfrm>
            <a:off x="424434" y="4856384"/>
            <a:ext cx="8207439" cy="1506637"/>
            <a:chOff x="424434" y="4856384"/>
            <a:chExt cx="8207439" cy="1506637"/>
          </a:xfrm>
        </p:grpSpPr>
        <p:sp>
          <p:nvSpPr>
            <p:cNvPr id="7" name="Rettangolo 6"/>
            <p:cNvSpPr/>
            <p:nvPr/>
          </p:nvSpPr>
          <p:spPr>
            <a:xfrm>
              <a:off x="424434" y="4861012"/>
              <a:ext cx="518905" cy="25943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14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424434" y="532747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987596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1581377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175158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2768939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3362720" y="5329687"/>
              <a:ext cx="518905" cy="25722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3956501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4550282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5144063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5737844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6331625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6925406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7519187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8112968" y="5329686"/>
              <a:ext cx="518905" cy="10333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8099618" y="4861012"/>
              <a:ext cx="518905" cy="2594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27</a:t>
              </a:r>
              <a:endParaRPr lang="it-IT" dirty="0"/>
            </a:p>
          </p:txBody>
        </p:sp>
        <p:sp>
          <p:nvSpPr>
            <p:cNvPr id="24" name="Freccia destra 23"/>
            <p:cNvSpPr/>
            <p:nvPr/>
          </p:nvSpPr>
          <p:spPr>
            <a:xfrm>
              <a:off x="1119743" y="4861012"/>
              <a:ext cx="2761882" cy="25943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Freccia destra 24"/>
            <p:cNvSpPr/>
            <p:nvPr/>
          </p:nvSpPr>
          <p:spPr>
            <a:xfrm>
              <a:off x="3973646" y="4856384"/>
              <a:ext cx="4064445" cy="264064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26" name="Immagine 25" descr="ttps://donnaweb.net/wp-content/uploads/2012/12/punto-interrogativo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733" y="5120448"/>
            <a:ext cx="1370330" cy="1713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36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65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Due considerazioni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17202" y="5926077"/>
            <a:ext cx="2693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/>
                <a:cs typeface="Times New Roman"/>
              </a:rPr>
              <a:t>(</a:t>
            </a:r>
            <a:r>
              <a:rPr lang="it-IT" dirty="0" err="1" smtClean="0">
                <a:latin typeface="Times New Roman"/>
                <a:cs typeface="Times New Roman"/>
              </a:rPr>
              <a:t>Roel</a:t>
            </a:r>
            <a:r>
              <a:rPr lang="it-IT" dirty="0" smtClean="0">
                <a:latin typeface="Times New Roman"/>
                <a:cs typeface="Times New Roman"/>
              </a:rPr>
              <a:t> </a:t>
            </a:r>
            <a:r>
              <a:rPr lang="it-IT" dirty="0" err="1" smtClean="0">
                <a:latin typeface="Times New Roman"/>
                <a:cs typeface="Times New Roman"/>
              </a:rPr>
              <a:t>Vaeyens</a:t>
            </a:r>
            <a:r>
              <a:rPr lang="it-IT" dirty="0" smtClean="0">
                <a:latin typeface="Times New Roman"/>
                <a:cs typeface="Times New Roman"/>
              </a:rPr>
              <a:t> et </a:t>
            </a:r>
            <a:r>
              <a:rPr lang="it-IT" dirty="0" err="1" smtClean="0">
                <a:latin typeface="Times New Roman"/>
                <a:cs typeface="Times New Roman"/>
              </a:rPr>
              <a:t>alii</a:t>
            </a:r>
            <a:r>
              <a:rPr lang="it-IT" dirty="0" smtClean="0">
                <a:latin typeface="Times New Roman"/>
                <a:cs typeface="Times New Roman"/>
              </a:rPr>
              <a:t> 2008)</a:t>
            </a:r>
            <a:endParaRPr lang="it-IT" dirty="0">
              <a:latin typeface="Times New Roman"/>
              <a:cs typeface="Times New Roman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3240912"/>
            <a:ext cx="8229600" cy="2045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800" dirty="0" smtClean="0"/>
              <a:t>“</a:t>
            </a:r>
            <a:r>
              <a:rPr lang="it-IT" sz="2800" dirty="0" err="1" smtClean="0"/>
              <a:t>There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a </a:t>
            </a:r>
            <a:r>
              <a:rPr lang="it-IT" sz="2800" dirty="0" err="1" smtClean="0"/>
              <a:t>growing</a:t>
            </a:r>
            <a:r>
              <a:rPr lang="it-IT" sz="2800" dirty="0" smtClean="0"/>
              <a:t> </a:t>
            </a:r>
            <a:r>
              <a:rPr lang="it-IT" sz="2800" dirty="0" err="1" smtClean="0"/>
              <a:t>agreement</a:t>
            </a:r>
            <a:r>
              <a:rPr lang="it-IT" sz="2800" dirty="0" smtClean="0"/>
              <a:t> </a:t>
            </a:r>
            <a:r>
              <a:rPr lang="it-IT" sz="2800" dirty="0" err="1" smtClean="0"/>
              <a:t>that</a:t>
            </a:r>
            <a:r>
              <a:rPr lang="it-IT" sz="2800" dirty="0" smtClean="0"/>
              <a:t> </a:t>
            </a:r>
            <a:r>
              <a:rPr lang="it-IT" sz="2800" dirty="0" err="1" smtClean="0"/>
              <a:t>traditional</a:t>
            </a:r>
            <a:r>
              <a:rPr lang="it-IT" sz="2800" dirty="0" smtClean="0"/>
              <a:t> cross-</a:t>
            </a:r>
            <a:r>
              <a:rPr lang="it-IT" sz="2800" dirty="0" err="1" smtClean="0"/>
              <a:t>sectional</a:t>
            </a:r>
            <a:r>
              <a:rPr lang="it-IT" sz="2800" dirty="0" smtClean="0"/>
              <a:t> talent </a:t>
            </a:r>
            <a:r>
              <a:rPr lang="it-IT" sz="2800" dirty="0" err="1" smtClean="0"/>
              <a:t>identification</a:t>
            </a:r>
            <a:r>
              <a:rPr lang="it-IT" sz="2800" dirty="0" smtClean="0"/>
              <a:t> </a:t>
            </a:r>
            <a:r>
              <a:rPr lang="it-IT" sz="2800" dirty="0" err="1" smtClean="0"/>
              <a:t>models</a:t>
            </a:r>
            <a:r>
              <a:rPr lang="it-IT" sz="2800" dirty="0" smtClean="0"/>
              <a:t> are </a:t>
            </a:r>
            <a:r>
              <a:rPr lang="it-IT" sz="2800" dirty="0" err="1" smtClean="0"/>
              <a:t>likely</a:t>
            </a:r>
            <a:r>
              <a:rPr lang="it-IT" sz="2800" dirty="0" smtClean="0"/>
              <a:t> to </a:t>
            </a:r>
            <a:r>
              <a:rPr lang="it-IT" sz="2800" dirty="0" err="1" smtClean="0"/>
              <a:t>exclude</a:t>
            </a:r>
            <a:r>
              <a:rPr lang="it-IT" sz="2800" dirty="0" smtClean="0"/>
              <a:t> </a:t>
            </a:r>
            <a:r>
              <a:rPr lang="it-IT" sz="2800" dirty="0" err="1" smtClean="0"/>
              <a:t>many</a:t>
            </a:r>
            <a:r>
              <a:rPr lang="it-IT" sz="2800" dirty="0" smtClean="0"/>
              <a:t>, </a:t>
            </a:r>
            <a:r>
              <a:rPr lang="it-IT" sz="2800" dirty="0" err="1" smtClean="0"/>
              <a:t>especially</a:t>
            </a:r>
            <a:r>
              <a:rPr lang="it-IT" sz="2800" dirty="0" smtClean="0"/>
              <a:t> late </a:t>
            </a:r>
            <a:r>
              <a:rPr lang="it-IT" sz="2800" dirty="0" err="1" smtClean="0"/>
              <a:t>maturing</a:t>
            </a:r>
            <a:r>
              <a:rPr lang="it-IT" sz="2800" dirty="0" smtClean="0"/>
              <a:t>, '</a:t>
            </a:r>
            <a:r>
              <a:rPr lang="it-IT" sz="2800" dirty="0" err="1" smtClean="0"/>
              <a:t>promising</a:t>
            </a:r>
            <a:r>
              <a:rPr lang="it-IT" sz="2800" dirty="0" smtClean="0"/>
              <a:t>' </a:t>
            </a:r>
            <a:r>
              <a:rPr lang="it-IT" sz="2800" dirty="0" err="1" smtClean="0"/>
              <a:t>children</a:t>
            </a:r>
            <a:r>
              <a:rPr lang="it-IT" sz="2800" dirty="0" smtClean="0"/>
              <a:t> from </a:t>
            </a:r>
            <a:r>
              <a:rPr lang="it-IT" sz="2800" dirty="0" err="1" smtClean="0"/>
              <a:t>development</a:t>
            </a:r>
            <a:r>
              <a:rPr lang="it-IT" sz="2800" dirty="0" smtClean="0"/>
              <a:t> </a:t>
            </a:r>
            <a:r>
              <a:rPr lang="it-IT" sz="2800" dirty="0" err="1" smtClean="0"/>
              <a:t>programmes</a:t>
            </a:r>
            <a:r>
              <a:rPr lang="it-IT" sz="2800" dirty="0" smtClean="0"/>
              <a:t> due to the </a:t>
            </a:r>
            <a:r>
              <a:rPr lang="it-IT" sz="2800" dirty="0" err="1" smtClean="0"/>
              <a:t>dynamic</a:t>
            </a:r>
            <a:r>
              <a:rPr lang="it-IT" sz="2800" dirty="0" smtClean="0"/>
              <a:t> and </a:t>
            </a:r>
            <a:r>
              <a:rPr lang="it-IT" sz="2800" dirty="0" err="1" smtClean="0"/>
              <a:t>multidimensional</a:t>
            </a:r>
            <a:r>
              <a:rPr lang="it-IT" sz="2800" dirty="0" smtClean="0"/>
              <a:t> nature of sport talent.”.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6873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Pannello di controllo ?</a:t>
            </a:r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902484" y="1458603"/>
            <a:ext cx="7339033" cy="4836148"/>
            <a:chOff x="902484" y="1786323"/>
            <a:chExt cx="7339033" cy="4836148"/>
          </a:xfrm>
        </p:grpSpPr>
        <p:pic>
          <p:nvPicPr>
            <p:cNvPr id="5" name="Immagine 4" descr="ttps://static6.depositphotos.com/1107463/608/i/450/depositphotos_6083005-stock-photo-aircraft-control-panel.jpg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484" y="1786323"/>
              <a:ext cx="7339033" cy="48361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Per 2"/>
            <p:cNvSpPr/>
            <p:nvPr/>
          </p:nvSpPr>
          <p:spPr>
            <a:xfrm>
              <a:off x="4035654" y="2539746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Per 5"/>
            <p:cNvSpPr/>
            <p:nvPr/>
          </p:nvSpPr>
          <p:spPr>
            <a:xfrm>
              <a:off x="3273142" y="2965237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Per 6"/>
            <p:cNvSpPr/>
            <p:nvPr/>
          </p:nvSpPr>
          <p:spPr>
            <a:xfrm>
              <a:off x="2241176" y="2541941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Per 7"/>
            <p:cNvSpPr/>
            <p:nvPr/>
          </p:nvSpPr>
          <p:spPr>
            <a:xfrm>
              <a:off x="5879358" y="2539746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Per 8"/>
            <p:cNvSpPr/>
            <p:nvPr/>
          </p:nvSpPr>
          <p:spPr>
            <a:xfrm>
              <a:off x="4806426" y="3238328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Per 9"/>
            <p:cNvSpPr/>
            <p:nvPr/>
          </p:nvSpPr>
          <p:spPr>
            <a:xfrm>
              <a:off x="3655717" y="3254181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Per 10"/>
            <p:cNvSpPr/>
            <p:nvPr/>
          </p:nvSpPr>
          <p:spPr>
            <a:xfrm>
              <a:off x="1568630" y="2965237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Per 11"/>
            <p:cNvSpPr/>
            <p:nvPr/>
          </p:nvSpPr>
          <p:spPr>
            <a:xfrm>
              <a:off x="4424799" y="2949384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Per 12"/>
            <p:cNvSpPr/>
            <p:nvPr/>
          </p:nvSpPr>
          <p:spPr>
            <a:xfrm>
              <a:off x="6625509" y="2539746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Per 13"/>
            <p:cNvSpPr/>
            <p:nvPr/>
          </p:nvSpPr>
          <p:spPr>
            <a:xfrm>
              <a:off x="6996395" y="2981090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Per 14"/>
            <p:cNvSpPr/>
            <p:nvPr/>
          </p:nvSpPr>
          <p:spPr>
            <a:xfrm>
              <a:off x="4424799" y="3695525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Per 15"/>
            <p:cNvSpPr/>
            <p:nvPr/>
          </p:nvSpPr>
          <p:spPr>
            <a:xfrm>
              <a:off x="4806426" y="2539746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Per 16"/>
            <p:cNvSpPr/>
            <p:nvPr/>
          </p:nvSpPr>
          <p:spPr>
            <a:xfrm>
              <a:off x="2634493" y="2541941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Per 17"/>
            <p:cNvSpPr/>
            <p:nvPr/>
          </p:nvSpPr>
          <p:spPr>
            <a:xfrm>
              <a:off x="4194625" y="5356984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Per 18"/>
            <p:cNvSpPr/>
            <p:nvPr/>
          </p:nvSpPr>
          <p:spPr>
            <a:xfrm>
              <a:off x="3730789" y="4680853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Per 19"/>
            <p:cNvSpPr/>
            <p:nvPr/>
          </p:nvSpPr>
          <p:spPr>
            <a:xfrm>
              <a:off x="5180677" y="5356984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Per 20"/>
            <p:cNvSpPr/>
            <p:nvPr/>
          </p:nvSpPr>
          <p:spPr>
            <a:xfrm>
              <a:off x="6086601" y="3422434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Per 21"/>
            <p:cNvSpPr/>
            <p:nvPr/>
          </p:nvSpPr>
          <p:spPr>
            <a:xfrm>
              <a:off x="4574562" y="5759563"/>
              <a:ext cx="538908" cy="546182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257615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783</Words>
  <Application>Microsoft Macintosh PowerPoint</Application>
  <PresentationFormat>Presentazione su schermo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Gli indicatori per guidare i sistemi dedicati allo sviluppo agonistico giovanile.</vt:lpstr>
      <vt:lpstr>Una cosa banale</vt:lpstr>
      <vt:lpstr>Ogni indicatore si applica ad uno specifico campo d’indagine:</vt:lpstr>
      <vt:lpstr>Gli indicatori per guidare i sistemi dedicati allo sviluppo agonistico giovanile.</vt:lpstr>
      <vt:lpstr>Due considerazioni</vt:lpstr>
      <vt:lpstr>Monitoraggio significa avere un pannello di controllo</vt:lpstr>
      <vt:lpstr>Giovanile: cosa si intende?</vt:lpstr>
      <vt:lpstr>Due considerazioni</vt:lpstr>
      <vt:lpstr>Pannello di controllo ?</vt:lpstr>
      <vt:lpstr>Cosa osservare?</vt:lpstr>
      <vt:lpstr>Perché osservarlo?</vt:lpstr>
      <vt:lpstr>tasso di produttività lorda</vt:lpstr>
      <vt:lpstr>produttività a livello giovanile</vt:lpstr>
      <vt:lpstr>I tassi di produttività andrebbero integrati con </vt:lpstr>
      <vt:lpstr>L’analisi incrociata su diversi anni</vt:lpstr>
      <vt:lpstr>È importante ricordare che</vt:lpstr>
      <vt:lpstr>Ancora a rischio di essere banale:</vt:lpstr>
      <vt:lpstr>Avere un modello dell’intero processo:</vt:lpstr>
      <vt:lpstr>Dalla misura di stock alla stima del flusso</vt:lpstr>
      <vt:lpstr>TCA (tasso di conversione agonistica) </vt:lpstr>
      <vt:lpstr>Porre attenzione alla costruzione dei percorsi.</vt:lpstr>
      <vt:lpstr>Progettare la “guida” dei sistemi</vt:lpstr>
      <vt:lpstr>Progettare la razionalità …..</vt:lpstr>
      <vt:lpstr>…. significa scegliere gli scopi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indicatori per governare i sistemi dedicati allo sviluppo agonistico giovanile.</dc:title>
  <dc:creator>Mac</dc:creator>
  <cp:lastModifiedBy>Mac</cp:lastModifiedBy>
  <cp:revision>59</cp:revision>
  <dcterms:created xsi:type="dcterms:W3CDTF">2017-05-08T05:01:31Z</dcterms:created>
  <dcterms:modified xsi:type="dcterms:W3CDTF">2017-05-11T15:51:45Z</dcterms:modified>
</cp:coreProperties>
</file>